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6" r:id="rId2"/>
    <p:sldId id="270" r:id="rId3"/>
    <p:sldId id="271" r:id="rId4"/>
    <p:sldId id="272" r:id="rId5"/>
    <p:sldId id="278" r:id="rId6"/>
    <p:sldId id="290" r:id="rId7"/>
    <p:sldId id="279" r:id="rId8"/>
    <p:sldId id="273" r:id="rId9"/>
    <p:sldId id="280" r:id="rId10"/>
    <p:sldId id="258" r:id="rId11"/>
    <p:sldId id="292" r:id="rId12"/>
    <p:sldId id="274" r:id="rId13"/>
    <p:sldId id="281" r:id="rId14"/>
    <p:sldId id="282" r:id="rId15"/>
    <p:sldId id="283" r:id="rId16"/>
    <p:sldId id="284" r:id="rId17"/>
    <p:sldId id="259" r:id="rId18"/>
    <p:sldId id="285" r:id="rId19"/>
    <p:sldId id="260" r:id="rId20"/>
    <p:sldId id="286" r:id="rId21"/>
    <p:sldId id="261" r:id="rId22"/>
    <p:sldId id="262" r:id="rId23"/>
    <p:sldId id="287" r:id="rId24"/>
    <p:sldId id="277" r:id="rId25"/>
    <p:sldId id="288" r:id="rId26"/>
    <p:sldId id="289" r:id="rId27"/>
    <p:sldId id="263" r:id="rId28"/>
    <p:sldId id="275" r:id="rId29"/>
    <p:sldId id="276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8" autoAdjust="0"/>
    <p:restoredTop sz="97180" autoAdjust="0"/>
  </p:normalViewPr>
  <p:slideViewPr>
    <p:cSldViewPr>
      <p:cViewPr>
        <p:scale>
          <a:sx n="100" d="100"/>
          <a:sy n="100" d="100"/>
        </p:scale>
        <p:origin x="-920" y="-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notesMaster" Target="notesMasters/notesMaster1.xml"/><Relationship Id="rId32" Type="http://schemas.openxmlformats.org/officeDocument/2006/relationships/printerSettings" Target="printerSettings/printerSettings1.bin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esProps" Target="presProps.xml"/><Relationship Id="rId34" Type="http://schemas.openxmlformats.org/officeDocument/2006/relationships/viewProps" Target="viewProps.xml"/><Relationship Id="rId35" Type="http://schemas.openxmlformats.org/officeDocument/2006/relationships/theme" Target="theme/theme1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F2E387-F390-FF41-8B18-398C888B4459}" type="datetimeFigureOut">
              <a:rPr lang="en-US" smtClean="0"/>
              <a:t>3/9/15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BE851D-B6B9-C948-AEC9-F433951A8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8200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8033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30171" indent="-280835" defTabSz="908033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23340" indent="-224668" defTabSz="908033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572677" indent="-224668" defTabSz="908033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22013" indent="-224668" defTabSz="908033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471349" indent="-224668" defTabSz="9080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20685" indent="-224668" defTabSz="9080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370021" indent="-224668" defTabSz="9080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19357" indent="-224668" defTabSz="9080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2CC0AD5-3BE6-AF43-94D0-26A7E2DCE6A6}" type="slidenum">
              <a:rPr lang="en-US"/>
              <a:pPr eaLnBrk="1" hangingPunct="1"/>
              <a:t>5</a:t>
            </a:fld>
            <a:endParaRPr lang="en-US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Add a reference to figure 1 in text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BE851D-B6B9-C948-AEC9-F433951A811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0788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For pre-trends, we include in the regression a linear time-trend</a:t>
            </a:r>
            <a:r>
              <a:rPr lang="en-US" baseline="0" dirty="0" smtClean="0"/>
              <a:t> var</a:t>
            </a:r>
            <a:r>
              <a:rPr lang="en-US" dirty="0" smtClean="0"/>
              <a:t>iable that is equal to </a:t>
            </a:r>
            <a:r>
              <a:rPr lang="en-US" i="1" dirty="0" smtClean="0"/>
              <a:t>prize * </a:t>
            </a:r>
            <a:r>
              <a:rPr lang="en-US" i="1" baseline="0" dirty="0" smtClean="0"/>
              <a:t>(year-1839)</a:t>
            </a:r>
            <a:r>
              <a:rPr lang="en-US" baseline="0" dirty="0" smtClean="0"/>
              <a:t> for years strictly less than 1851, and 0 thereafter. We also include a quadratic time trend variable that is equal to </a:t>
            </a:r>
            <a:r>
              <a:rPr lang="en-US" i="1" dirty="0" smtClean="0"/>
              <a:t>prize * </a:t>
            </a:r>
            <a:r>
              <a:rPr lang="en-US" i="1" baseline="0" dirty="0" smtClean="0"/>
              <a:t>(year-1839)</a:t>
            </a:r>
            <a:r>
              <a:rPr lang="en-US" baseline="0" dirty="0" smtClean="0"/>
              <a:t> ^2, and 0 thereafter.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BE851D-B6B9-C948-AEC9-F433951A811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5056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BE851D-B6B9-C948-AEC9-F433951A811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8768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For pre-trends, we include in the regression a linear time-trend</a:t>
            </a:r>
            <a:r>
              <a:rPr lang="en-US" baseline="0" dirty="0" smtClean="0"/>
              <a:t> var</a:t>
            </a:r>
            <a:r>
              <a:rPr lang="en-US" dirty="0" smtClean="0"/>
              <a:t>iable that is equal to </a:t>
            </a:r>
            <a:r>
              <a:rPr lang="en-US" i="1" dirty="0" smtClean="0"/>
              <a:t>prize * </a:t>
            </a:r>
            <a:r>
              <a:rPr lang="en-US" i="1" baseline="0" dirty="0" smtClean="0"/>
              <a:t>(year-1839)</a:t>
            </a:r>
            <a:r>
              <a:rPr lang="en-US" baseline="0" dirty="0" smtClean="0"/>
              <a:t> for years strictly less than 1851, and 0 thereafter. We also include a quadratic time trend variable that is equal to </a:t>
            </a:r>
            <a:r>
              <a:rPr lang="en-US" i="1" dirty="0" smtClean="0"/>
              <a:t>prize * </a:t>
            </a:r>
            <a:r>
              <a:rPr lang="en-US" i="1" baseline="0" dirty="0" smtClean="0"/>
              <a:t>(year-1839)</a:t>
            </a:r>
            <a:r>
              <a:rPr lang="en-US" baseline="0" dirty="0" smtClean="0"/>
              <a:t> ^2, and 0 thereafter.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BE851D-B6B9-C948-AEC9-F433951A811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8768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BE851D-B6B9-C948-AEC9-F433951A811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8768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 smtClean="0"/>
              <a:t>From 1840 to 1852, patent issues per year closely track each other in prize-winning and other subclasses, increasing slowly from 0.1 in 1840 to 0.2 in 1852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BE851D-B6B9-C948-AEC9-F433951A811C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5389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BE851D-B6B9-C948-AEC9-F433951A811C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1812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DBE22-A3FE-41F7-B1C4-5F368A39141A}" type="datetimeFigureOut">
              <a:rPr lang="en-US" smtClean="0"/>
              <a:t>3/9/15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6B5C7-EE67-4D8C-A585-7F074A99E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026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DBE22-A3FE-41F7-B1C4-5F368A39141A}" type="datetimeFigureOut">
              <a:rPr lang="en-US" smtClean="0"/>
              <a:t>3/9/15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6B5C7-EE67-4D8C-A585-7F074A99E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89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DBE22-A3FE-41F7-B1C4-5F368A39141A}" type="datetimeFigureOut">
              <a:rPr lang="en-US" smtClean="0"/>
              <a:t>3/9/15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6B5C7-EE67-4D8C-A585-7F074A99E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675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DBE22-A3FE-41F7-B1C4-5F368A39141A}" type="datetimeFigureOut">
              <a:rPr lang="en-US" smtClean="0"/>
              <a:t>3/9/15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6B5C7-EE67-4D8C-A585-7F074A99E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190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DBE22-A3FE-41F7-B1C4-5F368A39141A}" type="datetimeFigureOut">
              <a:rPr lang="en-US" smtClean="0"/>
              <a:t>3/9/15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6B5C7-EE67-4D8C-A585-7F074A99E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496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DBE22-A3FE-41F7-B1C4-5F368A39141A}" type="datetimeFigureOut">
              <a:rPr lang="en-US" smtClean="0"/>
              <a:t>3/9/15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6B5C7-EE67-4D8C-A585-7F074A99E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972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DBE22-A3FE-41F7-B1C4-5F368A39141A}" type="datetimeFigureOut">
              <a:rPr lang="en-US" smtClean="0"/>
              <a:t>3/9/15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6B5C7-EE67-4D8C-A585-7F074A99E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408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DBE22-A3FE-41F7-B1C4-5F368A39141A}" type="datetimeFigureOut">
              <a:rPr lang="en-US" smtClean="0"/>
              <a:t>3/9/15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6B5C7-EE67-4D8C-A585-7F074A99E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892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DBE22-A3FE-41F7-B1C4-5F368A39141A}" type="datetimeFigureOut">
              <a:rPr lang="en-US" smtClean="0"/>
              <a:t>3/9/15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6B5C7-EE67-4D8C-A585-7F074A99E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468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DBE22-A3FE-41F7-B1C4-5F368A39141A}" type="datetimeFigureOut">
              <a:rPr lang="en-US" smtClean="0"/>
              <a:t>3/9/15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6B5C7-EE67-4D8C-A585-7F074A99E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323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DBE22-A3FE-41F7-B1C4-5F368A39141A}" type="datetimeFigureOut">
              <a:rPr lang="en-US" smtClean="0"/>
              <a:t>3/9/15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6B5C7-EE67-4D8C-A585-7F074A99E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382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8DBE22-A3FE-41F7-B1C4-5F368A39141A}" type="datetimeFigureOut">
              <a:rPr lang="en-US" smtClean="0"/>
              <a:t>3/9/15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A6B5C7-EE67-4D8C-A585-7F074A99E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766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e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e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7.e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6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3" Type="http://schemas.openxmlformats.org/officeDocument/2006/relationships/image" Target="../media/image9.e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e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em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emf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emf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emf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838200"/>
            <a:ext cx="7848600" cy="4724400"/>
          </a:xfrm>
        </p:spPr>
        <p:txBody>
          <a:bodyPr>
            <a:normAutofit/>
          </a:bodyPr>
          <a:lstStyle/>
          <a:p>
            <a:r>
              <a:rPr lang="en-US" sz="3600" dirty="0"/>
              <a:t>Prizes, Publicity, and Patents – Non-Monetary Awards as a Mechanism to Encourage </a:t>
            </a:r>
            <a:r>
              <a:rPr lang="en-US" sz="3600" dirty="0" smtClean="0"/>
              <a:t>Innovation</a:t>
            </a:r>
            <a:endParaRPr lang="en-US" sz="3600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Petra Moser</a:t>
            </a:r>
            <a:r>
              <a:rPr lang="en-US" dirty="0"/>
              <a:t> </a:t>
            </a:r>
            <a:r>
              <a:rPr lang="en-US" dirty="0" smtClean="0"/>
              <a:t>and Tom Nicholas</a:t>
            </a:r>
          </a:p>
          <a:p>
            <a:r>
              <a:rPr lang="en-US" i="1" dirty="0" smtClean="0"/>
              <a:t>Journal of Industrial Economics </a:t>
            </a:r>
            <a:r>
              <a:rPr lang="en-US" dirty="0" smtClean="0"/>
              <a:t>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14223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Autofit/>
          </a:bodyPr>
          <a:lstStyle/>
          <a:p>
            <a:r>
              <a:rPr lang="en-US" sz="2800" dirty="0" smtClean="0"/>
              <a:t>Controlling for variation in patenting across technologies and over time, this implies a 43% increase in patenting for prize-winning technologies</a:t>
            </a:r>
            <a:endParaRPr lang="en-US" sz="28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2690039"/>
              </p:ext>
            </p:extLst>
          </p:nvPr>
        </p:nvGraphicFramePr>
        <p:xfrm>
          <a:off x="304800" y="1447799"/>
          <a:ext cx="8610599" cy="5105400"/>
        </p:xfrm>
        <a:graphic>
          <a:graphicData uri="http://schemas.openxmlformats.org/drawingml/2006/table">
            <a:tbl>
              <a:tblPr firstRow="1" firstCol="1" bandRow="1"/>
              <a:tblGrid>
                <a:gridCol w="1410820"/>
                <a:gridCol w="1199374"/>
                <a:gridCol w="1200081"/>
                <a:gridCol w="1200081"/>
                <a:gridCol w="1200081"/>
                <a:gridCol w="1200081"/>
                <a:gridCol w="1200081"/>
              </a:tblGrid>
              <a:tr h="603595">
                <a:tc gridSpan="7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cap="small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Table 2 – Changes in Patenting after 1851 for Prize-winning Compared with other Exhibited Technologies, 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cap="small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Negative Binomial and OLS Regressions. Dependent Variable is Patents per Subclass and Year, 1840-70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17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Negative Binomial (1-3)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OLS (4-6)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179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(1)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(2)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(3)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(4)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(5)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(6)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6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0179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post-1851 x prize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0.358***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0.471*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0.353**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0.261**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0.245*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0.279**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7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[0.133]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[0.246]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[0.140]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[0.122]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[0.132]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[0.131]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79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Constant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0.658***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0.770***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-0.270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0.392***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0.433***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0.113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7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[0.186]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[0.214]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[0.490]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[0.058]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[0.074]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[0.158]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79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Subclass f.e.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79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Year f.e.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79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Pre-trends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79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Technology trend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797">
                <a:tc gridSpan="7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*** p&lt;0.01, ** p&lt;0.05, * p&lt;0.1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179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Subclasses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0179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4,898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4,898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4,898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4,898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4,898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4,898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79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R-squared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0.08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0.08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0.09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828800" y="2362200"/>
            <a:ext cx="914400" cy="4191000"/>
          </a:xfrm>
          <a:prstGeom prst="rect">
            <a:avLst/>
          </a:prstGeom>
          <a:noFill/>
          <a:ln w="28575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schemeClr val="accent1">
                  <a:lumMod val="75000"/>
                </a:schemeClr>
              </a:solidFill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13564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Autofit/>
          </a:bodyPr>
          <a:lstStyle/>
          <a:p>
            <a:r>
              <a:rPr lang="en-US" sz="2800" dirty="0" smtClean="0"/>
              <a:t>Controlling for variation in patenting across technologies and over time, this implies a 43% increase in patenting for prize-winning technologies</a:t>
            </a:r>
            <a:endParaRPr lang="en-US" sz="28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1239462"/>
              </p:ext>
            </p:extLst>
          </p:nvPr>
        </p:nvGraphicFramePr>
        <p:xfrm>
          <a:off x="304800" y="1447799"/>
          <a:ext cx="8610599" cy="5105400"/>
        </p:xfrm>
        <a:graphic>
          <a:graphicData uri="http://schemas.openxmlformats.org/drawingml/2006/table">
            <a:tbl>
              <a:tblPr firstRow="1" firstCol="1" bandRow="1"/>
              <a:tblGrid>
                <a:gridCol w="1410820"/>
                <a:gridCol w="1199374"/>
                <a:gridCol w="1200081"/>
                <a:gridCol w="1200081"/>
                <a:gridCol w="1200081"/>
                <a:gridCol w="1200081"/>
                <a:gridCol w="1200081"/>
              </a:tblGrid>
              <a:tr h="603595">
                <a:tc gridSpan="7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cap="small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Table 2 – Changes in Patenting after 1851 for Prize-winning Compared with other Exhibited Technologies, 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cap="small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Negative Binomial and OLS Regressions. Dependent Variable is Patents per Subclass and Year, 1840-70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17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Negative Binomial (1-3)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OLS (4-6)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179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(1)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(2)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(3)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(4)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(5)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(6)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6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en-US" sz="1400" dirty="0" err="1" smtClean="0">
                          <a:solidFill>
                            <a:schemeClr val="accent2"/>
                          </a:solidFill>
                          <a:latin typeface="Calibri"/>
                          <a:cs typeface="Calibri"/>
                        </a:rPr>
                        <a:t>exp</a:t>
                      </a:r>
                      <a:r>
                        <a:rPr lang="en-US" sz="1400" dirty="0" smtClean="0">
                          <a:solidFill>
                            <a:schemeClr val="accent2"/>
                          </a:solidFill>
                          <a:latin typeface="Calibri"/>
                          <a:cs typeface="Calibri"/>
                        </a:rPr>
                        <a:t>(0.358) – 1 </a:t>
                      </a:r>
                      <a:endParaRPr lang="en-US" sz="1400" dirty="0">
                        <a:solidFill>
                          <a:schemeClr val="accent2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400" dirty="0" smtClean="0">
                          <a:solidFill>
                            <a:schemeClr val="accent2"/>
                          </a:solidFill>
                          <a:latin typeface="Calibri"/>
                          <a:cs typeface="Calibri"/>
                        </a:rPr>
                        <a:t>=0.430 </a:t>
                      </a:r>
                      <a:endParaRPr lang="en-US" sz="1400" dirty="0">
                        <a:solidFill>
                          <a:schemeClr val="accent2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0179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post-1851 x prize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0.358***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0.471*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0.353**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0.261**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0.245*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0.279**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7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[0.133]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[0.246]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[0.140]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[0.122]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[0.132]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[0.131]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79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Constant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0.658***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0.770***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-0.270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0.392***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0.433***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0.113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7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[0.186]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[0.214]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[0.490]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[0.058]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[0.074]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[0.158]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79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Subclass f.e.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79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Year f.e.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79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Pre-trends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79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Technology trend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797">
                <a:tc gridSpan="7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*** p&lt;0.01, ** p&lt;0.05, * p&lt;0.1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179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Subclasses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0179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4,898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4,898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4,898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4,898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4,898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4,898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79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R-squared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0.08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0.08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0.09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828800" y="2362200"/>
            <a:ext cx="914400" cy="4191000"/>
          </a:xfrm>
          <a:prstGeom prst="rect">
            <a:avLst/>
          </a:prstGeom>
          <a:noFill/>
          <a:ln w="28575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schemeClr val="accent1">
                  <a:lumMod val="75000"/>
                </a:schemeClr>
              </a:solidFill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82799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382000" cy="1066800"/>
          </a:xfrm>
        </p:spPr>
        <p:txBody>
          <a:bodyPr>
            <a:noAutofit/>
          </a:bodyPr>
          <a:lstStyle/>
          <a:p>
            <a:r>
              <a:rPr lang="en-US" sz="2800" dirty="0" smtClean="0"/>
              <a:t>Controlling for pre-trends increases estimate to 60%</a:t>
            </a:r>
            <a:endParaRPr lang="en-US" sz="28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5935975"/>
              </p:ext>
            </p:extLst>
          </p:nvPr>
        </p:nvGraphicFramePr>
        <p:xfrm>
          <a:off x="304800" y="1447799"/>
          <a:ext cx="8610599" cy="5105400"/>
        </p:xfrm>
        <a:graphic>
          <a:graphicData uri="http://schemas.openxmlformats.org/drawingml/2006/table">
            <a:tbl>
              <a:tblPr firstRow="1" firstCol="1" bandRow="1"/>
              <a:tblGrid>
                <a:gridCol w="1410820"/>
                <a:gridCol w="1199374"/>
                <a:gridCol w="1200081"/>
                <a:gridCol w="1200081"/>
                <a:gridCol w="1200081"/>
                <a:gridCol w="1200081"/>
                <a:gridCol w="1200081"/>
              </a:tblGrid>
              <a:tr h="603595">
                <a:tc gridSpan="7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cap="small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Table 2 – Changes in Patenting after 1851 for Prize-winning Compared with other Exhibited Technologies, 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cap="small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Negative Binomial and OLS Regressions. Dependent Variable is Patents per Subclass and Year, 1840-70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17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Negative Binomial (1-3)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OLS (4-6)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179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(1)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(2)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(3)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(4)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(5)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(6)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6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0179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post-1851 x prize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0.358***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0.471*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0.353**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0.261**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0.245*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0.279**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7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[0.133]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[0.246]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[0.140]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[0.122]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[0.132]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[0.131]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79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Constant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0.658***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0.770***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-0.270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0.392***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0.433***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0.113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7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[0.186]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[0.214]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[0.490]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[0.058]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[0.074]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[0.158]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79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Subclass f.e.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79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Year f.e.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79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Pre-trends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79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Technology trend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797">
                <a:tc gridSpan="7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*** p&lt;0.01, ** p&lt;0.05, * p&lt;0.1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179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Subclasses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0179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4,898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4,898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4,898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4,898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4,898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4,898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79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R-squared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0.08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0.08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0.09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124200" y="2362200"/>
            <a:ext cx="914400" cy="4191000"/>
          </a:xfrm>
          <a:prstGeom prst="rect">
            <a:avLst/>
          </a:prstGeom>
          <a:noFill/>
          <a:ln w="28575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schemeClr val="accent1">
                  <a:lumMod val="75000"/>
                </a:schemeClr>
              </a:solidFill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71175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2800" dirty="0" smtClean="0"/>
              <a:t>Controlling for trends at the level of five technologies (chemical</a:t>
            </a:r>
            <a:r>
              <a:rPr lang="en-US" sz="2800" dirty="0"/>
              <a:t>, communication, medical, electrical, and </a:t>
            </a:r>
            <a:r>
              <a:rPr lang="en-US" sz="2800" dirty="0" smtClean="0"/>
              <a:t>mechanical)</a:t>
            </a:r>
            <a:r>
              <a:rPr lang="en-US" sz="2800" dirty="0"/>
              <a:t> </a:t>
            </a:r>
            <a:r>
              <a:rPr lang="en-US" sz="2800" dirty="0" smtClean="0"/>
              <a:t>implies a 42% increase</a:t>
            </a:r>
            <a:endParaRPr lang="en-US" sz="28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2891418"/>
              </p:ext>
            </p:extLst>
          </p:nvPr>
        </p:nvGraphicFramePr>
        <p:xfrm>
          <a:off x="304800" y="1447799"/>
          <a:ext cx="8610599" cy="5105400"/>
        </p:xfrm>
        <a:graphic>
          <a:graphicData uri="http://schemas.openxmlformats.org/drawingml/2006/table">
            <a:tbl>
              <a:tblPr firstRow="1" firstCol="1" bandRow="1"/>
              <a:tblGrid>
                <a:gridCol w="1410820"/>
                <a:gridCol w="1199374"/>
                <a:gridCol w="1200081"/>
                <a:gridCol w="1200081"/>
                <a:gridCol w="1200081"/>
                <a:gridCol w="1200081"/>
                <a:gridCol w="1200081"/>
              </a:tblGrid>
              <a:tr h="603595">
                <a:tc gridSpan="7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cap="small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Table 2 – Changes in Patenting after 1851 for Prize-winning Compared with other Exhibited Technologies, 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cap="small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Negative Binomial and OLS Regressions. Dependent Variable is Patents per Subclass and Year, 1840-70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17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Negative Binomial (1-3)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OLS (4-6)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179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(1)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(2)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(3)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(4)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(5)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(6)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6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0179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post-1851 x prize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0.358***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0.471*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0.353**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0.261**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0.245*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0.279**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7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[0.133]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[0.246]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[0.140]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[0.122]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[0.132]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[0.131]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79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Constant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0.658***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0.770***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-0.270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0.392***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0.433***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0.113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7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[0.186]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[0.214]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[0.490]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[0.058]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[0.074]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[0.158]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79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Subclass f.e.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79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Year f.e.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79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Pre-trends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79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Technology trend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797">
                <a:tc gridSpan="7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*** p&lt;0.01, ** p&lt;0.05, * p&lt;0.1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179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Subclasses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0179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4,898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4,898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4,898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4,898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4,898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4,898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79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R-squared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0.08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0.08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0.09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267200" y="2362200"/>
            <a:ext cx="914400" cy="4191000"/>
          </a:xfrm>
          <a:prstGeom prst="rect">
            <a:avLst/>
          </a:prstGeom>
          <a:noFill/>
          <a:ln w="28575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schemeClr val="accent1">
                  <a:lumMod val="75000"/>
                </a:schemeClr>
              </a:solidFill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75129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763000" cy="1295400"/>
          </a:xfrm>
        </p:spPr>
        <p:txBody>
          <a:bodyPr>
            <a:normAutofit fontScale="90000"/>
          </a:bodyPr>
          <a:lstStyle/>
          <a:p>
            <a:r>
              <a:rPr lang="en-US" sz="2800" dirty="0" smtClean="0"/>
              <a:t>OLS yields slightly larger estimates: 0.26 additional patents per subclass and year; implying 50% increase (compared with 0.52 </a:t>
            </a:r>
            <a:r>
              <a:rPr lang="en-US" sz="2800" dirty="0"/>
              <a:t>patents per subclass and year after </a:t>
            </a:r>
            <a:r>
              <a:rPr lang="en-US" sz="2800" dirty="0" smtClean="0"/>
              <a:t>1851) </a:t>
            </a:r>
            <a:endParaRPr lang="en-US" sz="28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5856628"/>
              </p:ext>
            </p:extLst>
          </p:nvPr>
        </p:nvGraphicFramePr>
        <p:xfrm>
          <a:off x="304800" y="1447799"/>
          <a:ext cx="8610599" cy="5105400"/>
        </p:xfrm>
        <a:graphic>
          <a:graphicData uri="http://schemas.openxmlformats.org/drawingml/2006/table">
            <a:tbl>
              <a:tblPr firstRow="1" firstCol="1" bandRow="1"/>
              <a:tblGrid>
                <a:gridCol w="1410820"/>
                <a:gridCol w="1199374"/>
                <a:gridCol w="1200081"/>
                <a:gridCol w="1200081"/>
                <a:gridCol w="1200081"/>
                <a:gridCol w="1200081"/>
                <a:gridCol w="1200081"/>
              </a:tblGrid>
              <a:tr h="603595">
                <a:tc gridSpan="7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cap="small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Table 2 – Changes in Patenting after 1851 for Prize-winning Compared with other Exhibited Technologies, 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cap="small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Negative Binomial and OLS Regressions. Dependent Variable is Patents per Subclass and Year, 1840-70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17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Negative Binomial (1-3)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OLS (4-6)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179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(1)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(2)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(3)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(4)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(5)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(6)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6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0179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post-1851 x prize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0.358***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0.471*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0.353**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0.261**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0.245*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0.279**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7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[0.133]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[0.246]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[0.140]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[0.122]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[0.132]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[0.131]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79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Constant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0.658***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0.770***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-0.270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0.392***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0.433***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0.113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7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[0.186]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[0.214]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[0.490]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[0.058]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[0.074]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[0.158]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79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Subclass f.e.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79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Year f.e.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79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Pre-trends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79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Technology trend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797">
                <a:tc gridSpan="7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*** p&lt;0.01, ** p&lt;0.05, * p&lt;0.1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179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Subclasses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0179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4,898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4,898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4,898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4,898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4,898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4,898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79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R-squared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0.08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0.08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0.09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5410200" y="2362200"/>
            <a:ext cx="914400" cy="4191000"/>
          </a:xfrm>
          <a:prstGeom prst="rect">
            <a:avLst/>
          </a:prstGeom>
          <a:noFill/>
          <a:ln w="28575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schemeClr val="accent1">
                  <a:lumMod val="75000"/>
                </a:schemeClr>
              </a:solidFill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19317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2800" dirty="0" smtClean="0"/>
              <a:t>With additional controls for pre-trends, OLS estimates 0.245 additional patents per subclass and year, implying an increase of 47 percent</a:t>
            </a:r>
            <a:endParaRPr lang="en-US" sz="28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9908252"/>
              </p:ext>
            </p:extLst>
          </p:nvPr>
        </p:nvGraphicFramePr>
        <p:xfrm>
          <a:off x="304800" y="1447799"/>
          <a:ext cx="8610599" cy="5105400"/>
        </p:xfrm>
        <a:graphic>
          <a:graphicData uri="http://schemas.openxmlformats.org/drawingml/2006/table">
            <a:tbl>
              <a:tblPr firstRow="1" firstCol="1" bandRow="1"/>
              <a:tblGrid>
                <a:gridCol w="1410820"/>
                <a:gridCol w="1199374"/>
                <a:gridCol w="1200081"/>
                <a:gridCol w="1200081"/>
                <a:gridCol w="1200081"/>
                <a:gridCol w="1200081"/>
                <a:gridCol w="1200081"/>
              </a:tblGrid>
              <a:tr h="603595">
                <a:tc gridSpan="7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cap="small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Table 2 – Changes in Patenting after 1851 for Prize-winning Compared with other Exhibited Technologies, 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cap="small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Negative Binomial and OLS Regressions. Dependent Variable is Patents per Subclass and Year, 1840-70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17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Negative Binomial (1-3)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OLS (4-6)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179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(1)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(2)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(3)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(4)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(5)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(6)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6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0179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post-1851 x prize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0.358***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0.471*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0.353**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0.261**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0.245*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0.279**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7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[0.133]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[0.246]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[0.140]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[0.122]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[0.132]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[0.131]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79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Constant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0.658***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0.770***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-0.270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0.392***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0.433***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0.113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7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[0.186]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[0.214]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[0.490]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[0.058]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[0.074]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[0.158]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79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Subclass f.e.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79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Year f.e.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79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Pre-trends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79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Technology trend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797">
                <a:tc gridSpan="7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*** p&lt;0.01, ** p&lt;0.05, * p&lt;0.1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179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Subclasses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0179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4,898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4,898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4,898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4,898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4,898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4,898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79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R-squared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0.08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0.08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0.09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6705600" y="2362200"/>
            <a:ext cx="914400" cy="4191000"/>
          </a:xfrm>
          <a:prstGeom prst="rect">
            <a:avLst/>
          </a:prstGeom>
          <a:noFill/>
          <a:ln w="28575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schemeClr val="accent1">
                  <a:lumMod val="75000"/>
                </a:schemeClr>
              </a:solidFill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48432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2800" dirty="0" smtClean="0"/>
              <a:t>With additional controls for technology trends, OLS estimates 0.279 additional patents per subclass and year, implying an increase of 53 percent</a:t>
            </a:r>
            <a:endParaRPr lang="en-US" sz="28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9908252"/>
              </p:ext>
            </p:extLst>
          </p:nvPr>
        </p:nvGraphicFramePr>
        <p:xfrm>
          <a:off x="304800" y="1447799"/>
          <a:ext cx="8610599" cy="5105400"/>
        </p:xfrm>
        <a:graphic>
          <a:graphicData uri="http://schemas.openxmlformats.org/drawingml/2006/table">
            <a:tbl>
              <a:tblPr firstRow="1" firstCol="1" bandRow="1"/>
              <a:tblGrid>
                <a:gridCol w="1410820"/>
                <a:gridCol w="1199374"/>
                <a:gridCol w="1200081"/>
                <a:gridCol w="1200081"/>
                <a:gridCol w="1200081"/>
                <a:gridCol w="1200081"/>
                <a:gridCol w="1200081"/>
              </a:tblGrid>
              <a:tr h="603595">
                <a:tc gridSpan="7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cap="small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Table 2 – Changes in Patenting after 1851 for Prize-winning Compared with other Exhibited Technologies, 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cap="small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Negative Binomial and OLS Regressions. Dependent Variable is Patents per Subclass and Year, 1840-70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17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Negative Binomial (1-3)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OLS (4-6)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179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(1)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(2)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(3)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(4)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(5)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(6)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6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0179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post-1851 x prize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0.358***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0.471*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0.353**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0.261**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0.245*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0.279**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7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[0.133]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[0.246]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[0.140]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[0.122]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[0.132]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[0.131]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79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Constant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0.658***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0.770***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-0.270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0.392***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0.433***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0.113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7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[0.186]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[0.214]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[0.490]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[0.058]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[0.074]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[0.158]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79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Subclass f.e.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79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Year f.e.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79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Pre-trends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79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Technology trend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797">
                <a:tc gridSpan="7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*** p&lt;0.01, ** p&lt;0.05, * p&lt;0.1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179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Subclasses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0179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4,898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4,898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4,898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4,898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4,898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4,898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79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R-squared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0.08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0.08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0.09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7848600" y="2346960"/>
            <a:ext cx="914400" cy="4191000"/>
          </a:xfrm>
          <a:prstGeom prst="rect">
            <a:avLst/>
          </a:prstGeom>
          <a:noFill/>
          <a:ln w="28575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schemeClr val="accent1">
                  <a:lumMod val="75000"/>
                </a:schemeClr>
              </a:solidFill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48432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915400" cy="1219200"/>
          </a:xfrm>
        </p:spPr>
        <p:txBody>
          <a:bodyPr>
            <a:noAutofit/>
          </a:bodyPr>
          <a:lstStyle/>
          <a:p>
            <a:r>
              <a:rPr lang="en-US" sz="3200" dirty="0" smtClean="0"/>
              <a:t>Estimates become statistically significant </a:t>
            </a:r>
            <a:r>
              <a:rPr lang="en-US" sz="3200" dirty="0"/>
              <a:t>3</a:t>
            </a:r>
            <a:r>
              <a:rPr lang="en-US" sz="3200" dirty="0" smtClean="0"/>
              <a:t> years after 1851 and remain significant until 1865</a:t>
            </a:r>
            <a:endParaRPr lang="en-US" sz="3200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0950" y="2000692"/>
            <a:ext cx="6322100" cy="3724979"/>
          </a:xfrm>
          <a:prstGeom prst="rect">
            <a:avLst/>
          </a:prstGeom>
          <a:noFill/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600200"/>
            <a:ext cx="5943600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101245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4080" y="1600200"/>
            <a:ext cx="6515839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Controlling for broader technology trends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574389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32 percent increase in patenting compared with all subclasses in same class and 35 percent increase compared with all subclasses</a:t>
            </a:r>
            <a:endParaRPr lang="en-US" sz="24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9233293"/>
              </p:ext>
            </p:extLst>
          </p:nvPr>
        </p:nvGraphicFramePr>
        <p:xfrm>
          <a:off x="228602" y="1524009"/>
          <a:ext cx="8686801" cy="5181595"/>
        </p:xfrm>
        <a:graphic>
          <a:graphicData uri="http://schemas.openxmlformats.org/drawingml/2006/table">
            <a:tbl>
              <a:tblPr firstRow="1" firstCol="1" bandRow="1"/>
              <a:tblGrid>
                <a:gridCol w="2117473"/>
                <a:gridCol w="1094888"/>
                <a:gridCol w="1094888"/>
                <a:gridCol w="1094888"/>
                <a:gridCol w="1094888"/>
                <a:gridCol w="1094888"/>
                <a:gridCol w="1094888"/>
              </a:tblGrid>
              <a:tr h="471055">
                <a:tc gridSpan="7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cap="small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Table 3 – Estimates of "Prize Effects"</a:t>
                      </a:r>
                      <a:br>
                        <a:rPr lang="en-US" sz="1200" cap="small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en-US" sz="1200" cap="small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Changes in Patenting after 1851 for Prize-winning Compared with other USPTO patents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55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67084" marR="67084" marT="0" marB="0" anchor="b">
                    <a:lnL>
                      <a:noFill/>
                    </a:lnL>
                    <a:lnR>
                      <a:noFill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Control: All Subclasses in same Class (1-3)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b">
                    <a:lnL>
                      <a:noFill/>
                    </a:lnL>
                    <a:lnR>
                      <a:noFill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Control: All Subclasses (4-6)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b">
                    <a:lnL>
                      <a:noFill/>
                    </a:lnL>
                    <a:lnR>
                      <a:noFill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552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(1)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(2)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(3)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(4)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(5)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(6)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5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67084" marR="67084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Panel A: Negative Binomial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552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post-1851 x prize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0.275***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0.296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0.261**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0.301***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0.284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0.277***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355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67084" marR="6708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[0.107]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[0.193]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[0.107]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[0.103]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[0.180]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[0.103]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552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Constant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0.478***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0.484***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-2.456**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0.475***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0.477***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-0.078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55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67084" marR="6708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[0.088]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[0.090]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[0.998]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[0.047]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[0.048]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[0.158]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55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67084" marR="6708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Panel B: OLS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552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post-1851 x prize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0.248**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0.286**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0.254**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0.301***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0.365***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0.292***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355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67084" marR="6708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[0.112]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[0.123]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[0.111]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[0.110]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[0.121]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[0.110]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552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Constant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0.262***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0.259***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0.110***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0.218***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0.217***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0.151***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55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67084" marR="6708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[0.019]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[0.019]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[0.018]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[0.008]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[0.008]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[0.034]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552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Subclass f.e.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552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Year f.e.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552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Pre-trends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552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Technology trend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5527">
                <a:tc gridSpan="7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*** p&lt;0.01, ** p&lt;0.05, * p&lt;0.1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552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Subclasses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906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906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906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4,055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4,055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4,055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3552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28,086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28,086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28,086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125,705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125,705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125,705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552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R-squared (for OLS)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0.09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0.09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0.10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0.08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0.08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0.08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2209800"/>
            <a:ext cx="944563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2202180"/>
            <a:ext cx="944563" cy="14554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492193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Prizes - an increasingly prominent alternative to patents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Socially valuable </a:t>
            </a:r>
            <a:r>
              <a:rPr lang="en-US" dirty="0"/>
              <a:t>research fields in medicine, environmental science, and other fields, for which patents have failed to provide adequate incentives </a:t>
            </a:r>
            <a:endParaRPr lang="en-US" dirty="0" smtClean="0"/>
          </a:p>
          <a:p>
            <a:pPr lvl="1"/>
            <a:r>
              <a:rPr lang="en-US" dirty="0" smtClean="0"/>
              <a:t>Kremer </a:t>
            </a:r>
            <a:r>
              <a:rPr lang="en-US" dirty="0"/>
              <a:t>1998; </a:t>
            </a:r>
            <a:r>
              <a:rPr lang="en-US" dirty="0" err="1"/>
              <a:t>Scotchmer</a:t>
            </a:r>
            <a:r>
              <a:rPr lang="en-US" dirty="0"/>
              <a:t> 2004; </a:t>
            </a:r>
            <a:r>
              <a:rPr lang="en-US" dirty="0" err="1"/>
              <a:t>Kalil</a:t>
            </a:r>
            <a:r>
              <a:rPr lang="en-US" dirty="0"/>
              <a:t> 2006; </a:t>
            </a:r>
            <a:r>
              <a:rPr lang="en-US" dirty="0" err="1"/>
              <a:t>Boldrin</a:t>
            </a:r>
            <a:r>
              <a:rPr lang="en-US" dirty="0"/>
              <a:t> and Levine </a:t>
            </a:r>
            <a:r>
              <a:rPr lang="en-US" dirty="0" smtClean="0"/>
              <a:t>2008 </a:t>
            </a:r>
          </a:p>
          <a:p>
            <a:r>
              <a:rPr lang="en-US" i="1" dirty="0" smtClean="0"/>
              <a:t>Medical </a:t>
            </a:r>
            <a:r>
              <a:rPr lang="en-US" i="1" dirty="0"/>
              <a:t>Innovation </a:t>
            </a:r>
            <a:r>
              <a:rPr lang="en-US" i="1" dirty="0" smtClean="0"/>
              <a:t>Prize</a:t>
            </a:r>
          </a:p>
          <a:p>
            <a:pPr lvl="1"/>
            <a:r>
              <a:rPr lang="en-US" dirty="0"/>
              <a:t>B</a:t>
            </a:r>
            <a:r>
              <a:rPr lang="en-US" dirty="0" smtClean="0"/>
              <a:t>uy</a:t>
            </a:r>
            <a:r>
              <a:rPr lang="en-US" dirty="0"/>
              <a:t>-out mechanism to compensate pharmaceutical firms for developing drugs that are socially valuable, but unattractive for private firms (Kremer and Williams 2010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 smtClean="0"/>
              <a:t>X</a:t>
            </a:r>
            <a:r>
              <a:rPr lang="en-US" dirty="0"/>
              <a:t>-</a:t>
            </a:r>
            <a:r>
              <a:rPr lang="en-US" dirty="0" smtClean="0"/>
              <a:t>Prize </a:t>
            </a:r>
            <a:endParaRPr lang="en-US" dirty="0"/>
          </a:p>
          <a:p>
            <a:pPr lvl="1"/>
            <a:r>
              <a:rPr lang="en-US" dirty="0"/>
              <a:t>S</a:t>
            </a:r>
            <a:r>
              <a:rPr lang="en-US" dirty="0" smtClean="0"/>
              <a:t>uper-fuel efficient vehicles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echniques to clean </a:t>
            </a:r>
            <a:r>
              <a:rPr lang="en-US" dirty="0"/>
              <a:t>up surface water </a:t>
            </a:r>
            <a:r>
              <a:rPr lang="en-US" dirty="0" smtClean="0"/>
              <a:t>oil</a:t>
            </a:r>
            <a:endParaRPr lang="en-US" dirty="0"/>
          </a:p>
          <a:p>
            <a:r>
              <a:rPr lang="en-US" dirty="0" smtClean="0"/>
              <a:t>2010 </a:t>
            </a:r>
            <a:r>
              <a:rPr lang="en-US" i="1" dirty="0"/>
              <a:t>America COMPETES Reauthorization Act </a:t>
            </a:r>
            <a:endParaRPr lang="en-US" i="1" dirty="0" smtClean="0"/>
          </a:p>
          <a:p>
            <a:pPr lvl="1"/>
            <a:r>
              <a:rPr lang="en-US" dirty="0" smtClean="0"/>
              <a:t>authorizes </a:t>
            </a:r>
            <a:r>
              <a:rPr lang="en-US" dirty="0"/>
              <a:t>the NSF to use prizes to encourage innovation in underserved technologies of exceptional social value.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22364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Does the prize encourage a fad in low-quality patents? – No.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600200"/>
            <a:ext cx="6705600" cy="5282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0824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458200" cy="1143000"/>
          </a:xfrm>
        </p:spPr>
        <p:txBody>
          <a:bodyPr>
            <a:noAutofit/>
          </a:bodyPr>
          <a:lstStyle/>
          <a:p>
            <a:r>
              <a:rPr lang="en-US" sz="2800" dirty="0" smtClean="0"/>
              <a:t>Controlling for patent quality implies a </a:t>
            </a:r>
            <a:r>
              <a:rPr lang="en-US" sz="2800" u="sng" dirty="0" smtClean="0"/>
              <a:t>larger increase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of 54% (compared with 43% for raw patents)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6848619"/>
              </p:ext>
            </p:extLst>
          </p:nvPr>
        </p:nvGraphicFramePr>
        <p:xfrm>
          <a:off x="152402" y="1371600"/>
          <a:ext cx="8839197" cy="5181601"/>
        </p:xfrm>
        <a:graphic>
          <a:graphicData uri="http://schemas.openxmlformats.org/drawingml/2006/table">
            <a:tbl>
              <a:tblPr firstRow="1" firstCol="1" bandRow="1"/>
              <a:tblGrid>
                <a:gridCol w="1965427"/>
                <a:gridCol w="1145165"/>
                <a:gridCol w="1145860"/>
                <a:gridCol w="1145860"/>
                <a:gridCol w="1145165"/>
                <a:gridCol w="1145860"/>
                <a:gridCol w="1145860"/>
              </a:tblGrid>
              <a:tr h="611686">
                <a:tc gridSpan="7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cap="small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Table 4 – Controlling for Patent Quality: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cap="small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Changes in Patenting after 1851 for Prize-winning Compared with other Exhibited Technologies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58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Negative Binomial (1-3)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OLS (4-6)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584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(1)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(2)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(3)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(4)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(5)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(6)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1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0584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post-1851 x prize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0.432***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0.600***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0.384***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0.298**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0.226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0.330**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58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[0.126]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[0.183]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[0.131]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[0.146]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[0.168]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[0.161]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584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Constant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0.035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0.110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-1.316***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0.468***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0.529***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-0.008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58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[0.165]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[0.186]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[0.376]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[0.071]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[0.091]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[0.276]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584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Subclass f.e.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584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Year f.e.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584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Pre-trends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584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Technology trend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5843">
                <a:tc gridSpan="7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*** p&lt;0.01, ** p&lt;0.05, * p&lt;0.1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584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Subclasses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0584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4,898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4,898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4,898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4,898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4,898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4,898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584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R-squared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0.07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0.07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0.08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1" y="2209800"/>
            <a:ext cx="914400" cy="43522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107818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Controlling for quality</a:t>
            </a:r>
            <a:endParaRPr lang="en-US" sz="3200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5006" y="1994595"/>
            <a:ext cx="6693988" cy="3737172"/>
          </a:xfrm>
          <a:prstGeom prst="rect">
            <a:avLst/>
          </a:prstGeom>
          <a:noFill/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3060" y="1600200"/>
            <a:ext cx="5943600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989093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Controlling for the quality of </a:t>
            </a:r>
            <a:r>
              <a:rPr lang="en-US" sz="2400" dirty="0" smtClean="0"/>
              <a:t>patents and for technology trends, </a:t>
            </a:r>
            <a:r>
              <a:rPr lang="en-US" sz="2400" dirty="0"/>
              <a:t>estimates become statistically significant </a:t>
            </a:r>
            <a:r>
              <a:rPr lang="en-US" sz="2400" dirty="0" smtClean="0"/>
              <a:t>one year </a:t>
            </a:r>
            <a:r>
              <a:rPr lang="en-US" sz="2400" dirty="0"/>
              <a:t>after 1851 and remain significant until 1865</a:t>
            </a: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8988" y="1600200"/>
            <a:ext cx="5866024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347652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How did prizes encourage innovation?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Samuel Colt to </a:t>
            </a:r>
            <a:r>
              <a:rPr lang="en-US" dirty="0"/>
              <a:t>his cousin Elisha </a:t>
            </a:r>
            <a:r>
              <a:rPr lang="en-US" dirty="0" smtClean="0"/>
              <a:t>Colt, July </a:t>
            </a:r>
            <a:r>
              <a:rPr lang="en-US" dirty="0"/>
              <a:t>18 </a:t>
            </a:r>
            <a:r>
              <a:rPr lang="en-US" dirty="0" smtClean="0"/>
              <a:t>1849: </a:t>
            </a:r>
            <a:endParaRPr lang="en-US" dirty="0"/>
          </a:p>
          <a:p>
            <a:pPr lvl="1"/>
            <a:r>
              <a:rPr lang="en-US" dirty="0" err="1" smtClean="0">
                <a:solidFill>
                  <a:srgbClr val="3366FF"/>
                </a:solidFill>
              </a:rPr>
              <a:t>Thees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err="1">
                <a:solidFill>
                  <a:srgbClr val="3366FF"/>
                </a:solidFill>
              </a:rPr>
              <a:t>medles</a:t>
            </a:r>
            <a:r>
              <a:rPr lang="en-US" dirty="0">
                <a:solidFill>
                  <a:srgbClr val="3366FF"/>
                </a:solidFill>
              </a:rPr>
              <a:t> we must get &amp; I must have them with me in Europe to help make up the reputation </a:t>
            </a:r>
            <a:r>
              <a:rPr lang="en-US" dirty="0"/>
              <a:t>of my arms as soon as I begin to make a </a:t>
            </a:r>
            <a:r>
              <a:rPr lang="en-US" dirty="0" err="1"/>
              <a:t>noyes</a:t>
            </a:r>
            <a:r>
              <a:rPr lang="en-US" dirty="0"/>
              <a:t> about them &amp; I must get duplicates of the old ones that have been lost all these things go a grate ways in Europe </a:t>
            </a:r>
            <a:r>
              <a:rPr lang="en-US" dirty="0">
                <a:solidFill>
                  <a:srgbClr val="3366FF"/>
                </a:solidFill>
              </a:rPr>
              <a:t>&amp; it would pay for a special trip to America to secure them </a:t>
            </a:r>
            <a:r>
              <a:rPr lang="en-US" dirty="0"/>
              <a:t>if they cannot be got without my presence there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smtClean="0"/>
              <a:t>Publicity as a mechanism to encourage invention?</a:t>
            </a:r>
          </a:p>
          <a:p>
            <a:r>
              <a:rPr lang="en-US" dirty="0" smtClean="0"/>
              <a:t>Compare </a:t>
            </a:r>
            <a:r>
              <a:rPr lang="en-US" dirty="0"/>
              <a:t>changes in patenting for technologies that were described on the front page of the </a:t>
            </a:r>
            <a:r>
              <a:rPr lang="en-US" i="1" dirty="0"/>
              <a:t>Scientific American </a:t>
            </a:r>
            <a:r>
              <a:rPr lang="en-US" dirty="0"/>
              <a:t>in 1851 </a:t>
            </a:r>
            <a:r>
              <a:rPr lang="en-US" dirty="0" smtClean="0"/>
              <a:t>with </a:t>
            </a:r>
            <a:r>
              <a:rPr lang="en-US" dirty="0"/>
              <a:t>changes for a control group of technologies without such </a:t>
            </a:r>
            <a:r>
              <a:rPr lang="en-US" dirty="0" smtClean="0"/>
              <a:t>publicity</a:t>
            </a:r>
          </a:p>
          <a:p>
            <a:pPr lvl="1"/>
            <a:r>
              <a:rPr lang="en-US" dirty="0" smtClean="0"/>
              <a:t>Established </a:t>
            </a:r>
            <a:r>
              <a:rPr lang="en-US" dirty="0"/>
              <a:t>in 1845, o</a:t>
            </a:r>
            <a:r>
              <a:rPr lang="en-US" dirty="0" smtClean="0"/>
              <a:t>ne </a:t>
            </a:r>
            <a:r>
              <a:rPr lang="en-US" dirty="0"/>
              <a:t>of the premier science journals of the </a:t>
            </a:r>
            <a:r>
              <a:rPr lang="en-US" dirty="0" smtClean="0"/>
              <a:t>time</a:t>
            </a:r>
            <a:endParaRPr lang="en-US" dirty="0"/>
          </a:p>
          <a:p>
            <a:pPr lvl="1"/>
            <a:r>
              <a:rPr lang="en-US" dirty="0" smtClean="0"/>
              <a:t>Sold </a:t>
            </a:r>
            <a:r>
              <a:rPr lang="en-US" dirty="0"/>
              <a:t>roughly 10,000 copies in 1848, 20,000 in 1852, 30,000 in 1853, and stayed at this level into the 1860s </a:t>
            </a:r>
            <a:endParaRPr lang="en-US" dirty="0" smtClean="0"/>
          </a:p>
          <a:p>
            <a:pPr lvl="1"/>
            <a:r>
              <a:rPr lang="en-US" i="1" dirty="0" smtClean="0"/>
              <a:t>New </a:t>
            </a:r>
            <a:r>
              <a:rPr lang="en-US" i="1" dirty="0"/>
              <a:t>York Times</a:t>
            </a:r>
            <a:r>
              <a:rPr lang="en-US" dirty="0"/>
              <a:t> </a:t>
            </a:r>
            <a:r>
              <a:rPr lang="en-US" dirty="0" smtClean="0"/>
              <a:t>25,000 copies of its </a:t>
            </a:r>
            <a:r>
              <a:rPr lang="en-US" dirty="0"/>
              <a:t>weekly edition in </a:t>
            </a:r>
            <a:r>
              <a:rPr lang="en-US" dirty="0" smtClean="0"/>
              <a:t>1850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57679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67003"/>
            <a:ext cx="7693723" cy="65147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060647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28600"/>
            <a:ext cx="8204540" cy="670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770954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000" dirty="0" smtClean="0"/>
              <a:t>Technologies that were advertised in the </a:t>
            </a:r>
            <a:r>
              <a:rPr lang="en-US" sz="2000" i="1" dirty="0" smtClean="0"/>
              <a:t>Scientific American in </a:t>
            </a:r>
            <a:r>
              <a:rPr lang="en-US" sz="2000" dirty="0" smtClean="0"/>
              <a:t>1851</a:t>
            </a:r>
            <a:r>
              <a:rPr lang="en-US" sz="2000" i="1" dirty="0" smtClean="0"/>
              <a:t> </a:t>
            </a:r>
            <a:r>
              <a:rPr lang="en-US" sz="2000" dirty="0" smtClean="0"/>
              <a:t>produced 102% additional patents after 1851</a:t>
            </a:r>
            <a:endParaRPr lang="en-US" sz="2000" i="1" dirty="0"/>
          </a:p>
        </p:txBody>
      </p:sp>
      <p:pic>
        <p:nvPicPr>
          <p:cNvPr id="7169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851" y="1680416"/>
            <a:ext cx="8769149" cy="5329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514600" y="2286000"/>
            <a:ext cx="914400" cy="1676400"/>
          </a:xfrm>
          <a:prstGeom prst="rect">
            <a:avLst/>
          </a:prstGeom>
          <a:noFill/>
          <a:ln w="28575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schemeClr val="accent1">
                  <a:lumMod val="75000"/>
                </a:schemeClr>
              </a:solidFill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2062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000" dirty="0" smtClean="0"/>
              <a:t>OLS estimates imply a 99% increase</a:t>
            </a:r>
            <a:br>
              <a:rPr lang="en-US" sz="2000" dirty="0" smtClean="0"/>
            </a:br>
            <a:r>
              <a:rPr lang="en-US" sz="2000" dirty="0" smtClean="0"/>
              <a:t>0.380 additional patents </a:t>
            </a:r>
            <a:br>
              <a:rPr lang="en-US" sz="2000" dirty="0" smtClean="0"/>
            </a:br>
            <a:r>
              <a:rPr lang="en-US" sz="2000" dirty="0" smtClean="0"/>
              <a:t>compared with 0.383 </a:t>
            </a:r>
            <a:r>
              <a:rPr lang="en-US" sz="2000" dirty="0"/>
              <a:t>patents per subclass and year after </a:t>
            </a:r>
            <a:r>
              <a:rPr lang="en-US" sz="2000" dirty="0" smtClean="0"/>
              <a:t>1851</a:t>
            </a:r>
            <a:endParaRPr lang="en-US" sz="2000" dirty="0"/>
          </a:p>
        </p:txBody>
      </p:sp>
      <p:pic>
        <p:nvPicPr>
          <p:cNvPr id="7169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851" y="1680416"/>
            <a:ext cx="8769149" cy="5329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514600" y="3962400"/>
            <a:ext cx="914400" cy="1981200"/>
          </a:xfrm>
          <a:prstGeom prst="rect">
            <a:avLst/>
          </a:prstGeom>
          <a:noFill/>
          <a:ln w="28575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schemeClr val="accent1">
                  <a:lumMod val="75000"/>
                </a:schemeClr>
              </a:solidFill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23046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Prizes appear to have encouraged patenting</a:t>
            </a:r>
          </a:p>
          <a:p>
            <a:pPr lvl="1"/>
            <a:r>
              <a:rPr lang="en-US" dirty="0" smtClean="0"/>
              <a:t>Prize-winning technology fields experienced a 40% increase in patenting after prize </a:t>
            </a:r>
          </a:p>
          <a:p>
            <a:pPr lvl="1"/>
            <a:r>
              <a:rPr lang="en-US" dirty="0" smtClean="0"/>
              <a:t>Increase begins after 2 years, persists for 12 years</a:t>
            </a:r>
          </a:p>
          <a:p>
            <a:r>
              <a:rPr lang="en-US" dirty="0" smtClean="0"/>
              <a:t>No evidence of fad (low quality patents)</a:t>
            </a:r>
          </a:p>
          <a:p>
            <a:pPr lvl="1"/>
            <a:r>
              <a:rPr lang="en-US" dirty="0" smtClean="0"/>
              <a:t>Controlling for the quality of patents increases estimated increase to 53%</a:t>
            </a:r>
          </a:p>
          <a:p>
            <a:pPr lvl="1"/>
            <a:r>
              <a:rPr lang="en-US" dirty="0" smtClean="0"/>
              <a:t>Same temporal pattern of increase</a:t>
            </a:r>
          </a:p>
          <a:p>
            <a:r>
              <a:rPr lang="en-US" dirty="0" smtClean="0"/>
              <a:t>Publicity as a mechanism </a:t>
            </a:r>
          </a:p>
          <a:p>
            <a:pPr lvl="1"/>
            <a:r>
              <a:rPr lang="en-US" dirty="0" smtClean="0"/>
              <a:t>Comparable increase for inventions published in </a:t>
            </a:r>
            <a:r>
              <a:rPr lang="en-US" i="1" dirty="0" smtClean="0"/>
              <a:t>Scientific American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49796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Uncertainty about effectiveness </a:t>
            </a:r>
            <a:br>
              <a:rPr lang="en-US" dirty="0" smtClean="0"/>
            </a:br>
            <a:r>
              <a:rPr lang="en-US" dirty="0" smtClean="0"/>
              <a:t>and especially mechanism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Theoretical </a:t>
            </a:r>
            <a:r>
              <a:rPr lang="en-US" dirty="0"/>
              <a:t>analyses have focused on </a:t>
            </a:r>
            <a:r>
              <a:rPr lang="en-US" dirty="0" smtClean="0"/>
              <a:t>determining </a:t>
            </a:r>
            <a:r>
              <a:rPr lang="en-US" dirty="0"/>
              <a:t>optimal amount of monetary compensation to incentivize </a:t>
            </a:r>
            <a:r>
              <a:rPr lang="en-US" dirty="0" smtClean="0"/>
              <a:t>invention</a:t>
            </a:r>
          </a:p>
          <a:p>
            <a:pPr lvl="1"/>
            <a:r>
              <a:rPr lang="en-US" dirty="0" err="1" smtClean="0"/>
              <a:t>Polanvyi</a:t>
            </a:r>
            <a:r>
              <a:rPr lang="en-US" dirty="0" smtClean="0"/>
              <a:t> </a:t>
            </a:r>
            <a:r>
              <a:rPr lang="en-US" dirty="0"/>
              <a:t>1944; Wright 1983; </a:t>
            </a:r>
            <a:r>
              <a:rPr lang="en-US" dirty="0" err="1"/>
              <a:t>Shavell</a:t>
            </a:r>
            <a:r>
              <a:rPr lang="en-US" dirty="0"/>
              <a:t> and </a:t>
            </a:r>
            <a:r>
              <a:rPr lang="en-US" dirty="0" err="1"/>
              <a:t>Ypersele</a:t>
            </a:r>
            <a:r>
              <a:rPr lang="en-US" dirty="0"/>
              <a:t> 2001; Chari et al. </a:t>
            </a:r>
            <a:r>
              <a:rPr lang="en-US" dirty="0" smtClean="0"/>
              <a:t>2009</a:t>
            </a:r>
          </a:p>
          <a:p>
            <a:pPr lvl="1"/>
            <a:r>
              <a:rPr lang="en-US" dirty="0" smtClean="0"/>
              <a:t>Kremer </a:t>
            </a:r>
            <a:r>
              <a:rPr lang="en-US" dirty="0"/>
              <a:t>(1998</a:t>
            </a:r>
            <a:r>
              <a:rPr lang="en-US" dirty="0" smtClean="0"/>
              <a:t>) develops </a:t>
            </a:r>
            <a:r>
              <a:rPr lang="en-US" dirty="0"/>
              <a:t>an auction-based patent buyout </a:t>
            </a:r>
            <a:r>
              <a:rPr lang="en-US" dirty="0" smtClean="0"/>
              <a:t>mechanism to </a:t>
            </a:r>
            <a:r>
              <a:rPr lang="en-US" dirty="0"/>
              <a:t>establish </a:t>
            </a:r>
            <a:r>
              <a:rPr lang="en-US" dirty="0" smtClean="0"/>
              <a:t>size </a:t>
            </a:r>
            <a:r>
              <a:rPr lang="en-US" dirty="0"/>
              <a:t>of </a:t>
            </a:r>
            <a:r>
              <a:rPr lang="en-US" dirty="0" smtClean="0"/>
              <a:t>monetary </a:t>
            </a:r>
            <a:r>
              <a:rPr lang="en-US" dirty="0"/>
              <a:t>prize to compensate inventors </a:t>
            </a:r>
            <a:r>
              <a:rPr lang="en-US" dirty="0" smtClean="0"/>
              <a:t>for </a:t>
            </a:r>
            <a:r>
              <a:rPr lang="en-US" dirty="0"/>
              <a:t>social value of </a:t>
            </a:r>
            <a:r>
              <a:rPr lang="en-US" dirty="0" smtClean="0"/>
              <a:t>invention </a:t>
            </a:r>
            <a:r>
              <a:rPr lang="en-US" dirty="0"/>
              <a:t>that enters </a:t>
            </a:r>
            <a:r>
              <a:rPr lang="en-US" dirty="0" smtClean="0"/>
              <a:t>public domain</a:t>
            </a:r>
          </a:p>
          <a:p>
            <a:r>
              <a:rPr lang="en-US" dirty="0" smtClean="0"/>
              <a:t>But prizes may encourage innovation without a cash award</a:t>
            </a:r>
          </a:p>
          <a:p>
            <a:pPr lvl="1"/>
            <a:r>
              <a:rPr lang="en-US" dirty="0" smtClean="0"/>
              <a:t>Historical </a:t>
            </a:r>
            <a:r>
              <a:rPr lang="en-US" dirty="0"/>
              <a:t>analysis of 1,986 prizes for agricultural inventions that the Royal Society awarded in England between 1839 and 1939, </a:t>
            </a:r>
            <a:r>
              <a:rPr lang="en-US" dirty="0" smtClean="0"/>
              <a:t>(</a:t>
            </a:r>
            <a:r>
              <a:rPr lang="en-US" dirty="0"/>
              <a:t>Brunt, Lerner, and Nicholas 2009</a:t>
            </a:r>
            <a:r>
              <a:rPr lang="en-US" dirty="0" smtClean="0"/>
              <a:t>)</a:t>
            </a:r>
            <a:endParaRPr lang="en-US" dirty="0"/>
          </a:p>
          <a:p>
            <a:pPr lvl="1"/>
            <a:r>
              <a:rPr lang="en-US" dirty="0" smtClean="0"/>
              <a:t>Comparable increase in patenting for prizes without cash award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88854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This paper:  Do prizes encourage innovation? And if so, how?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51054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Compare changes </a:t>
            </a:r>
            <a:r>
              <a:rPr lang="en-US" dirty="0"/>
              <a:t>in patenting for technologies that </a:t>
            </a:r>
            <a:r>
              <a:rPr lang="en-US" u="sng" dirty="0"/>
              <a:t>won a prize </a:t>
            </a:r>
            <a:r>
              <a:rPr lang="en-US" dirty="0"/>
              <a:t>at the Crystal Palace exhibition in 1851 with changes in patenting for technologies that were chosen to exhibit at the Crystal Palace, but </a:t>
            </a:r>
            <a:r>
              <a:rPr lang="en-US" u="sng" dirty="0"/>
              <a:t>did not win a </a:t>
            </a:r>
            <a:r>
              <a:rPr lang="en-US" u="sng" dirty="0" smtClean="0"/>
              <a:t>prize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ontrol 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for variation in the demand for innovations 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and 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other unobservable factors that may have increased patenting after 1851, </a:t>
            </a:r>
            <a:r>
              <a:rPr lang="en-US" u="sng" dirty="0">
                <a:solidFill>
                  <a:schemeClr val="bg1">
                    <a:lumMod val="75000"/>
                  </a:schemeClr>
                </a:solidFill>
              </a:rPr>
              <a:t>regardless of a </a:t>
            </a:r>
            <a:r>
              <a:rPr lang="en-US" u="sng" dirty="0" smtClean="0">
                <a:solidFill>
                  <a:schemeClr val="bg1">
                    <a:lumMod val="75000"/>
                  </a:schemeClr>
                </a:solidFill>
              </a:rPr>
              <a:t>prize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  </a:t>
            </a:r>
          </a:p>
          <a:p>
            <a:pPr lvl="1"/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For 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example, U.S. inventors may have produced particularly valuable labor-saving innovations because labor was scarce relative to natural resources in the United States </a:t>
            </a:r>
            <a:endParaRPr lang="en-US" dirty="0" smtClean="0">
              <a:solidFill>
                <a:schemeClr val="bg1">
                  <a:lumMod val="75000"/>
                </a:schemeClr>
              </a:solidFill>
            </a:endParaRPr>
          </a:p>
          <a:p>
            <a:pPr lvl="1"/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Hicks 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1932; </a:t>
            </a:r>
            <a:r>
              <a:rPr lang="en-US" dirty="0" err="1">
                <a:solidFill>
                  <a:schemeClr val="bg1">
                    <a:lumMod val="75000"/>
                  </a:schemeClr>
                </a:solidFill>
              </a:rPr>
              <a:t>Habbakuk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 1962, and </a:t>
            </a:r>
            <a:r>
              <a:rPr lang="en-US" dirty="0" err="1">
                <a:solidFill>
                  <a:schemeClr val="bg1">
                    <a:lumMod val="75000"/>
                  </a:schemeClr>
                </a:solidFill>
              </a:rPr>
              <a:t>Acemoglu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2010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  <a:p>
            <a:pPr lvl="1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M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aking 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U.S. inventors more likely to win a prize for such 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technologies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  <a:p>
            <a:pPr lvl="1"/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Also 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cause an increase in patenting for labor-saving technologies after 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1851 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Control for quality of prize-winning innovations</a:t>
            </a:r>
          </a:p>
          <a:p>
            <a:pPr lvl="1"/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Prize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-winning innovations must be of a higher quality than other 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technologies</a:t>
            </a:r>
          </a:p>
          <a:p>
            <a:pPr lvl="1"/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Produce 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more patents because of this quality differential, rather than because of the 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prize</a:t>
            </a:r>
          </a:p>
          <a:p>
            <a:pPr lvl="1"/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All exhibits were selected through a rigorous 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selection process 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72917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3"/>
          <p:cNvSpPr txBox="1">
            <a:spLocks noChangeArrowheads="1"/>
          </p:cNvSpPr>
          <p:nvPr/>
        </p:nvSpPr>
        <p:spPr bwMode="auto">
          <a:xfrm>
            <a:off x="1524000" y="534988"/>
            <a:ext cx="597693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800" dirty="0">
                <a:latin typeface="+mj-lt"/>
              </a:rPr>
              <a:t>The Crystal Palace Fair in London, 1851</a:t>
            </a:r>
          </a:p>
        </p:txBody>
      </p:sp>
      <p:pic>
        <p:nvPicPr>
          <p:cNvPr id="20483" name="Picture 5" descr="extsout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371600"/>
            <a:ext cx="8458200" cy="3382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4" name="Text Box 6"/>
          <p:cNvSpPr txBox="1">
            <a:spLocks noChangeArrowheads="1"/>
          </p:cNvSpPr>
          <p:nvPr/>
        </p:nvSpPr>
        <p:spPr bwMode="auto">
          <a:xfrm>
            <a:off x="669925" y="5219700"/>
            <a:ext cx="3698448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dirty="0">
                <a:latin typeface="+mj-lt"/>
              </a:rPr>
              <a:t>  First international exhibition</a:t>
            </a:r>
          </a:p>
          <a:p>
            <a:pPr eaLnBrk="1" hangingPunct="1">
              <a:buFontTx/>
              <a:buChar char="•"/>
            </a:pPr>
            <a:r>
              <a:rPr lang="en-US" dirty="0">
                <a:latin typeface="+mj-lt"/>
              </a:rPr>
              <a:t>  1,848 foot-long pre-fab glass house</a:t>
            </a:r>
          </a:p>
          <a:p>
            <a:pPr eaLnBrk="1" hangingPunct="1">
              <a:buFontTx/>
              <a:buChar char="•"/>
            </a:pPr>
            <a:r>
              <a:rPr lang="en-US" dirty="0">
                <a:latin typeface="+mj-lt"/>
              </a:rPr>
              <a:t>  772,784 square feet</a:t>
            </a:r>
          </a:p>
        </p:txBody>
      </p:sp>
      <p:sp>
        <p:nvSpPr>
          <p:cNvPr id="20485" name="Text Box 8"/>
          <p:cNvSpPr txBox="1">
            <a:spLocks noChangeArrowheads="1"/>
          </p:cNvSpPr>
          <p:nvPr/>
        </p:nvSpPr>
        <p:spPr bwMode="auto">
          <a:xfrm>
            <a:off x="5257800" y="5218113"/>
            <a:ext cx="3581400" cy="1754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dirty="0" smtClean="0">
                <a:latin typeface="Calibri"/>
                <a:cs typeface="Calibri"/>
              </a:rPr>
              <a:t> 6 </a:t>
            </a:r>
            <a:r>
              <a:rPr lang="en-US" dirty="0">
                <a:latin typeface="Calibri"/>
                <a:cs typeface="Calibri"/>
              </a:rPr>
              <a:t>million </a:t>
            </a:r>
            <a:r>
              <a:rPr lang="en-US" dirty="0" smtClean="0">
                <a:latin typeface="Calibri"/>
                <a:cs typeface="Calibri"/>
              </a:rPr>
              <a:t>visitors</a:t>
            </a:r>
          </a:p>
          <a:p>
            <a:pPr eaLnBrk="1" hangingPunct="1">
              <a:buFontTx/>
              <a:buChar char="•"/>
            </a:pPr>
            <a:r>
              <a:rPr lang="en-US" dirty="0" smtClean="0">
                <a:latin typeface="Calibri"/>
                <a:cs typeface="Calibri"/>
              </a:rPr>
              <a:t> 17,062 exhibitors</a:t>
            </a:r>
          </a:p>
          <a:p>
            <a:pPr eaLnBrk="1" hangingPunct="1">
              <a:buFontTx/>
              <a:buChar char="•"/>
            </a:pP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smtClean="0">
                <a:latin typeface="Calibri"/>
                <a:cs typeface="Calibri"/>
              </a:rPr>
              <a:t>574 U.S. exhibits </a:t>
            </a:r>
          </a:p>
          <a:p>
            <a:pPr eaLnBrk="1" hangingPunct="1">
              <a:buFontTx/>
              <a:buChar char="•"/>
            </a:pPr>
            <a:r>
              <a:rPr lang="en-US" dirty="0" smtClean="0">
                <a:latin typeface="Calibri"/>
                <a:cs typeface="Calibri"/>
              </a:rPr>
              <a:t> 132 prize-winning U.S. exhibits</a:t>
            </a:r>
          </a:p>
          <a:p>
            <a:pPr eaLnBrk="1" hangingPunct="1">
              <a:buFontTx/>
              <a:buChar char="•"/>
            </a:pPr>
            <a:endParaRPr lang="en-US" dirty="0">
              <a:latin typeface="Times New Roman" charset="0"/>
            </a:endParaRPr>
          </a:p>
          <a:p>
            <a:pPr eaLnBrk="1" hangingPunct="1">
              <a:buFontTx/>
              <a:buChar char="•"/>
            </a:pPr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640396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This paper:  Do prizes encourage innovation? And if so, how?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51054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Compare changes </a:t>
            </a:r>
            <a:r>
              <a:rPr lang="en-US" dirty="0"/>
              <a:t>in patenting for technologies that </a:t>
            </a:r>
            <a:r>
              <a:rPr lang="en-US" u="sng" dirty="0"/>
              <a:t>won a prize </a:t>
            </a:r>
            <a:r>
              <a:rPr lang="en-US" dirty="0"/>
              <a:t>at the Crystal Palace exhibition in 1851 with changes in patenting for technologies that were chosen to exhibit at the Crystal Palace, but </a:t>
            </a:r>
            <a:r>
              <a:rPr lang="en-US" u="sng" dirty="0"/>
              <a:t>did not win a </a:t>
            </a:r>
            <a:r>
              <a:rPr lang="en-US" u="sng" dirty="0" smtClean="0"/>
              <a:t>prize</a:t>
            </a:r>
          </a:p>
          <a:p>
            <a:r>
              <a:rPr lang="en-US" dirty="0"/>
              <a:t>C</a:t>
            </a:r>
            <a:r>
              <a:rPr lang="en-US" dirty="0" smtClean="0"/>
              <a:t>ontrol </a:t>
            </a:r>
            <a:r>
              <a:rPr lang="en-US" dirty="0"/>
              <a:t>for variation in the demand for innovations </a:t>
            </a:r>
            <a:r>
              <a:rPr lang="en-US" dirty="0" smtClean="0"/>
              <a:t>and </a:t>
            </a:r>
            <a:r>
              <a:rPr lang="en-US" dirty="0"/>
              <a:t>other unobservable factors that may have increased patenting after 1851, </a:t>
            </a:r>
            <a:r>
              <a:rPr lang="en-US" u="sng" dirty="0"/>
              <a:t>regardless of a </a:t>
            </a:r>
            <a:r>
              <a:rPr lang="en-US" u="sng" dirty="0" smtClean="0"/>
              <a:t>prize</a:t>
            </a:r>
            <a:r>
              <a:rPr lang="en-US" dirty="0" smtClean="0"/>
              <a:t>  </a:t>
            </a:r>
          </a:p>
          <a:p>
            <a:pPr lvl="1"/>
            <a:r>
              <a:rPr lang="en-US" dirty="0" smtClean="0"/>
              <a:t>For </a:t>
            </a:r>
            <a:r>
              <a:rPr lang="en-US" dirty="0"/>
              <a:t>example, U.S. inventors may have produced particularly valuable labor-saving innovations because labor was scarce relative to natural resources in the United States </a:t>
            </a:r>
            <a:endParaRPr lang="en-US" dirty="0" smtClean="0"/>
          </a:p>
          <a:p>
            <a:pPr lvl="1"/>
            <a:r>
              <a:rPr lang="en-US" dirty="0" smtClean="0"/>
              <a:t>Hicks </a:t>
            </a:r>
            <a:r>
              <a:rPr lang="en-US" dirty="0"/>
              <a:t>1932; </a:t>
            </a:r>
            <a:r>
              <a:rPr lang="en-US" dirty="0" err="1"/>
              <a:t>Habbakuk</a:t>
            </a:r>
            <a:r>
              <a:rPr lang="en-US" dirty="0"/>
              <a:t> 1962, and </a:t>
            </a:r>
            <a:r>
              <a:rPr lang="en-US" dirty="0" err="1"/>
              <a:t>Acemoglu</a:t>
            </a:r>
            <a:r>
              <a:rPr lang="en-US" dirty="0"/>
              <a:t> </a:t>
            </a:r>
            <a:r>
              <a:rPr lang="en-US" dirty="0" smtClean="0"/>
              <a:t>2010</a:t>
            </a:r>
            <a:endParaRPr lang="en-US" dirty="0"/>
          </a:p>
          <a:p>
            <a:pPr lvl="1"/>
            <a:r>
              <a:rPr lang="en-US" dirty="0"/>
              <a:t>M</a:t>
            </a:r>
            <a:r>
              <a:rPr lang="en-US" dirty="0" smtClean="0"/>
              <a:t>aking </a:t>
            </a:r>
            <a:r>
              <a:rPr lang="en-US" dirty="0"/>
              <a:t>U.S. inventors more likely to win a prize for such </a:t>
            </a:r>
            <a:r>
              <a:rPr lang="en-US" dirty="0" smtClean="0"/>
              <a:t>technologies</a:t>
            </a:r>
            <a:endParaRPr lang="en-US" dirty="0"/>
          </a:p>
          <a:p>
            <a:pPr lvl="1"/>
            <a:r>
              <a:rPr lang="en-US" dirty="0" smtClean="0"/>
              <a:t>Also </a:t>
            </a:r>
            <a:r>
              <a:rPr lang="en-US" dirty="0"/>
              <a:t>cause an increase in patenting for labor-saving technologies after </a:t>
            </a:r>
            <a:r>
              <a:rPr lang="en-US" dirty="0" smtClean="0"/>
              <a:t>1851 </a:t>
            </a:r>
          </a:p>
          <a:p>
            <a:r>
              <a:rPr lang="en-US" dirty="0" smtClean="0"/>
              <a:t>Control for quality of prize-winning innovations</a:t>
            </a:r>
          </a:p>
          <a:p>
            <a:pPr lvl="1"/>
            <a:r>
              <a:rPr lang="en-US" dirty="0" smtClean="0"/>
              <a:t>Prize</a:t>
            </a:r>
            <a:r>
              <a:rPr lang="en-US" dirty="0"/>
              <a:t>-winning innovations must be of a higher quality than other </a:t>
            </a:r>
            <a:r>
              <a:rPr lang="en-US" dirty="0" smtClean="0"/>
              <a:t>technologies</a:t>
            </a:r>
          </a:p>
          <a:p>
            <a:pPr lvl="1"/>
            <a:r>
              <a:rPr lang="en-US" dirty="0" smtClean="0"/>
              <a:t>Produce </a:t>
            </a:r>
            <a:r>
              <a:rPr lang="en-US" dirty="0"/>
              <a:t>more patents because of this quality differential, rather than because of the </a:t>
            </a:r>
            <a:r>
              <a:rPr lang="en-US" dirty="0" smtClean="0"/>
              <a:t>prize</a:t>
            </a:r>
          </a:p>
          <a:p>
            <a:pPr lvl="1"/>
            <a:r>
              <a:rPr lang="en-US" dirty="0" smtClean="0"/>
              <a:t>All exhibits were selected through a rigorous </a:t>
            </a:r>
            <a:r>
              <a:rPr lang="en-US" dirty="0"/>
              <a:t>selection process 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80064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49669"/>
            <a:ext cx="8229600" cy="69369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456049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7896600"/>
              </p:ext>
            </p:extLst>
          </p:nvPr>
        </p:nvGraphicFramePr>
        <p:xfrm>
          <a:off x="381000" y="1295400"/>
          <a:ext cx="8305805" cy="5092193"/>
        </p:xfrm>
        <a:graphic>
          <a:graphicData uri="http://schemas.openxmlformats.org/drawingml/2006/table">
            <a:tbl>
              <a:tblPr firstRow="1" firstCol="1" bandRow="1"/>
              <a:tblGrid>
                <a:gridCol w="3637673"/>
                <a:gridCol w="1167033"/>
                <a:gridCol w="1167033"/>
                <a:gridCol w="1167033"/>
                <a:gridCol w="1167033"/>
              </a:tblGrid>
              <a:tr h="495128"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cap="small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Table 1 – Summary Statistics, U.S. Patent Issues per Subclass and Year, 1840-1870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72" marR="6127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927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Panel A: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Prize-winners vs. other exhibits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72" marR="61272" marT="0" marB="0" anchor="b">
                    <a:lnL>
                      <a:noFill/>
                    </a:lnL>
                    <a:lnR>
                      <a:noFill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Patents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72" marR="61272" marT="0" marB="0" anchor="b">
                    <a:lnL>
                      <a:noFill/>
                    </a:lnL>
                    <a:lnR>
                      <a:noFill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Citations-weighted patents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72" marR="61272" marT="0" marB="0" anchor="b">
                    <a:lnL>
                      <a:noFill/>
                    </a:lnL>
                    <a:lnR>
                      <a:noFill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96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00" dirty="0">
                        <a:effectLst/>
                        <a:latin typeface="Calibri"/>
                      </a:endParaRPr>
                    </a:p>
                  </a:txBody>
                  <a:tcPr marL="61272" marR="61272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pre-1851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72" marR="61272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post-1851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72" marR="61272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pre-1851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72" marR="61272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post-1851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72" marR="61272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63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Prize-winning exhibits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72" marR="6127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0.212 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72" marR="61272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0.712 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72" marR="61272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0.243 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72" marR="61272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0.805 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72" marR="61272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896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00">
                        <a:effectLst/>
                        <a:latin typeface="Calibri"/>
                      </a:endParaRPr>
                    </a:p>
                  </a:txBody>
                  <a:tcPr marL="61272" marR="6127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(0.559)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72" marR="6127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(1.438)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72" marR="6127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(0.680)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72" marR="6127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(1.695)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72" marR="6127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963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Control: other exhibits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72" marR="6127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0.181 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72" marR="6127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0.420 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72" marR="6127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0.218 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72" marR="6127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0.482 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72" marR="6127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96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00">
                        <a:effectLst/>
                        <a:latin typeface="Calibri"/>
                      </a:endParaRPr>
                    </a:p>
                  </a:txBody>
                  <a:tcPr marL="61272" marR="6127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(0.569)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72" marR="6127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(1.006)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72" marR="6127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(0.724)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72" marR="6127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(1.198)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72" marR="6127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963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72" marR="6127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72" marR="6127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72" marR="6127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00">
                        <a:effectLst/>
                        <a:latin typeface="Calibri"/>
                      </a:endParaRPr>
                    </a:p>
                  </a:txBody>
                  <a:tcPr marL="61272" marR="6127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00">
                        <a:effectLst/>
                        <a:latin typeface="Calibri"/>
                      </a:endParaRPr>
                    </a:p>
                  </a:txBody>
                  <a:tcPr marL="61272" marR="6127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787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Panel B: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Prize-winners vs. published inventions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72" marR="61272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Patents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72" marR="61272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Citations-weighted patents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72" marR="61272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96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00">
                        <a:effectLst/>
                        <a:latin typeface="Calibri"/>
                      </a:endParaRPr>
                    </a:p>
                  </a:txBody>
                  <a:tcPr marL="61272" marR="61272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pre-1851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72" marR="61272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post-1851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72" marR="61272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pre-1851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72" marR="61272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post-1851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72" marR="61272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63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Prize-winning exhibit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72" marR="6127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0.212 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72" marR="61272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0.712 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72" marR="61272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0.243 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72" marR="61272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0.805 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72" marR="61272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347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72" marR="6127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(0.559)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72" marR="6127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(1.438)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72" marR="6127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(0.680)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72" marR="6127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(1.695)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72" marR="6127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963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Other subclasses in same class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72" marR="6127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0.169 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72" marR="6127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0.422 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72" marR="6127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0.196 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72" marR="6127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0.463 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72" marR="6127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963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72" marR="6127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(0.461)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72" marR="6127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(1.041)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72" marR="6127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(0.578)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72" marR="6127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(1.154)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72" marR="6127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963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All other subclasses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72" marR="6127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0.142 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72" marR="6127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0.341 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72" marR="6127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0.166 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72" marR="6127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0.378 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72" marR="6127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963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72" marR="6127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(0.404)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72" marR="6127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(0.935)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72" marR="6127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(0.517)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72" marR="6127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(1.050)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72" marR="6127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963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Lead article in Scientific American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72" marR="6127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0.107 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72" marR="6127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0.707 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72" marR="6127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0.111 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72" marR="6127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0.747 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72" marR="6127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963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72" marR="6127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(0.391)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72" marR="6127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(1.646)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72" marR="6127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(0.403)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72" marR="6127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(1.701)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72" marR="6127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963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Other subclasses in same class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72" marR="6127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0.144 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72" marR="6127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0.364 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72" marR="6127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0.164 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72" marR="6127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0.400 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72" marR="6127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963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72" marR="6127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(0.398)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72" marR="6127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(0.908)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72" marR="6127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(0.486)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72" marR="6127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(1.013)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72" marR="6127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963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All other subclasses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72" marR="6127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0.144 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72" marR="6127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0.342 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72" marR="6127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0.168 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72" marR="6127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0.379 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72" marR="6127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963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72" marR="6127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(0.407)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72" marR="6127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(0.932)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72" marR="6127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(0.521)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72" marR="6127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(1.051)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72" marR="6127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267200" y="2362200"/>
            <a:ext cx="2438400" cy="457200"/>
          </a:xfrm>
          <a:prstGeom prst="rect">
            <a:avLst/>
          </a:prstGeom>
          <a:noFill/>
          <a:ln w="28575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schemeClr val="accent1">
                  <a:lumMod val="75000"/>
                </a:schemeClr>
              </a:solidFill>
              <a:ea typeface="Arial" charset="0"/>
              <a:cs typeface="Arial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839200" cy="1143000"/>
          </a:xfrm>
        </p:spPr>
        <p:txBody>
          <a:bodyPr>
            <a:noAutofit/>
          </a:bodyPr>
          <a:lstStyle/>
          <a:p>
            <a:r>
              <a:rPr lang="en-US" sz="2800" dirty="0"/>
              <a:t>For prize-winning technologies, patents per subclass and year increase from 0.21 before to 0.71 after </a:t>
            </a:r>
            <a:r>
              <a:rPr lang="en-US" sz="2800" dirty="0" smtClean="0"/>
              <a:t>award of </a:t>
            </a:r>
            <a:r>
              <a:rPr lang="en-US" sz="2800" dirty="0"/>
              <a:t>prize</a:t>
            </a:r>
          </a:p>
        </p:txBody>
      </p:sp>
    </p:spTree>
    <p:extLst>
      <p:ext uri="{BB962C8B-B14F-4D97-AF65-F5344CB8AC3E}">
        <p14:creationId xmlns:p14="http://schemas.microsoft.com/office/powerpoint/2010/main" val="4564112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3570165"/>
              </p:ext>
            </p:extLst>
          </p:nvPr>
        </p:nvGraphicFramePr>
        <p:xfrm>
          <a:off x="381000" y="1295400"/>
          <a:ext cx="8305805" cy="5092193"/>
        </p:xfrm>
        <a:graphic>
          <a:graphicData uri="http://schemas.openxmlformats.org/drawingml/2006/table">
            <a:tbl>
              <a:tblPr firstRow="1" firstCol="1" bandRow="1"/>
              <a:tblGrid>
                <a:gridCol w="3637673"/>
                <a:gridCol w="1167033"/>
                <a:gridCol w="1167033"/>
                <a:gridCol w="1167033"/>
                <a:gridCol w="1167033"/>
              </a:tblGrid>
              <a:tr h="495128"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cap="small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Table 1 – Summary Statistics, U.S. Patent Issues per Subclass and Year, 1840-1870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72" marR="6127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927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Panel A: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Prize-winners vs. other exhibits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72" marR="61272" marT="0" marB="0" anchor="b">
                    <a:lnL>
                      <a:noFill/>
                    </a:lnL>
                    <a:lnR>
                      <a:noFill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Patents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72" marR="61272" marT="0" marB="0" anchor="b">
                    <a:lnL>
                      <a:noFill/>
                    </a:lnL>
                    <a:lnR>
                      <a:noFill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Citations-weighted patents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72" marR="61272" marT="0" marB="0" anchor="b">
                    <a:lnL>
                      <a:noFill/>
                    </a:lnL>
                    <a:lnR>
                      <a:noFill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96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00" dirty="0">
                        <a:effectLst/>
                        <a:latin typeface="Calibri"/>
                      </a:endParaRPr>
                    </a:p>
                  </a:txBody>
                  <a:tcPr marL="61272" marR="61272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pre-1851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72" marR="61272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post-1851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72" marR="61272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pre-1851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72" marR="61272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post-1851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72" marR="61272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63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Prize-winning exhibits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72" marR="6127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0.212 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72" marR="61272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0.712 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72" marR="61272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0.243 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72" marR="61272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0.805 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72" marR="61272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896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00">
                        <a:effectLst/>
                        <a:latin typeface="Calibri"/>
                      </a:endParaRPr>
                    </a:p>
                  </a:txBody>
                  <a:tcPr marL="61272" marR="6127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(0.559)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72" marR="6127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(1.438)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72" marR="6127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(0.680)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72" marR="6127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(1.695)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72" marR="6127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963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Control: other exhibits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72" marR="6127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0.181 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72" marR="6127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0.420 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72" marR="6127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0.218 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72" marR="6127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0.482 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72" marR="6127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96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00">
                        <a:effectLst/>
                        <a:latin typeface="Calibri"/>
                      </a:endParaRPr>
                    </a:p>
                  </a:txBody>
                  <a:tcPr marL="61272" marR="6127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(0.569)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72" marR="6127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(1.006)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72" marR="6127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(0.724)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72" marR="6127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(1.198)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72" marR="6127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963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72" marR="6127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72" marR="6127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72" marR="6127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00">
                        <a:effectLst/>
                        <a:latin typeface="Calibri"/>
                      </a:endParaRPr>
                    </a:p>
                  </a:txBody>
                  <a:tcPr marL="61272" marR="6127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00">
                        <a:effectLst/>
                        <a:latin typeface="Calibri"/>
                      </a:endParaRPr>
                    </a:p>
                  </a:txBody>
                  <a:tcPr marL="61272" marR="6127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787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Panel B: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Prize-winners vs. published inventions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72" marR="61272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Patents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72" marR="61272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Citations-weighted patents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72" marR="61272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96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00">
                        <a:effectLst/>
                        <a:latin typeface="Calibri"/>
                      </a:endParaRPr>
                    </a:p>
                  </a:txBody>
                  <a:tcPr marL="61272" marR="61272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pre-1851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72" marR="61272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post-1851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72" marR="61272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pre-1851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72" marR="61272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post-1851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72" marR="61272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63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Prize-winning exhibit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72" marR="6127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0.212 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72" marR="61272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0.712 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72" marR="61272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0.243 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72" marR="61272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0.805 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72" marR="61272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347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72" marR="6127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(0.559)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72" marR="6127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(1.438)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72" marR="6127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(0.680)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72" marR="6127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(1.695)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72" marR="6127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963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Other subclasses in same class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72" marR="6127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0.169 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72" marR="6127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0.422 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72" marR="6127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0.196 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72" marR="6127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0.463 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72" marR="6127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963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72" marR="6127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(0.461)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72" marR="6127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(1.041)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72" marR="6127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(0.578)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72" marR="6127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(1.154)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72" marR="6127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963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All other subclasses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72" marR="6127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0.142 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72" marR="6127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0.341 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72" marR="6127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0.166 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72" marR="6127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0.378 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72" marR="6127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963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72" marR="6127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(0.404)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72" marR="6127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(0.935)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72" marR="6127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(0.517)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72" marR="6127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(1.050)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72" marR="6127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963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Lead article in Scientific American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72" marR="6127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0.107 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72" marR="6127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0.707 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72" marR="6127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0.111 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72" marR="6127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0.747 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72" marR="6127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963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72" marR="6127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(0.391)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72" marR="6127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(1.646)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72" marR="6127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(0.403)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72" marR="6127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(1.701)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72" marR="6127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963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Other subclasses in same class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72" marR="6127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0.144 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72" marR="6127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0.364 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72" marR="6127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0.164 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72" marR="6127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0.400 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72" marR="6127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963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72" marR="6127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(0.398)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72" marR="6127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(0.908)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72" marR="6127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(0.486)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72" marR="6127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(1.013)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72" marR="6127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963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All other subclasses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72" marR="6127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0.144 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72" marR="6127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0.342 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72" marR="6127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0.168 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72" marR="6127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0.379 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72" marR="6127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963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72" marR="6127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(0.407)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72" marR="6127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(0.932)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72" marR="6127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(0.521)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72" marR="6127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(1.051)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72" marR="6127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267200" y="2743200"/>
            <a:ext cx="2438400" cy="457200"/>
          </a:xfrm>
          <a:prstGeom prst="rect">
            <a:avLst/>
          </a:prstGeom>
          <a:noFill/>
          <a:ln w="28575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schemeClr val="accent1">
                  <a:lumMod val="75000"/>
                </a:schemeClr>
              </a:solidFill>
              <a:ea typeface="Arial" charset="0"/>
              <a:cs typeface="Arial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Autofit/>
          </a:bodyPr>
          <a:lstStyle/>
          <a:p>
            <a:r>
              <a:rPr lang="en-US" sz="2800" dirty="0" smtClean="0"/>
              <a:t>For other exhibits, patents per subclass and year increase from 0.18 before to 0.42 after the prize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72388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405</TotalTime>
  <Words>3944</Words>
  <Application>Microsoft Macintosh PowerPoint</Application>
  <PresentationFormat>On-screen Show (4:3)</PresentationFormat>
  <Paragraphs>1108</Paragraphs>
  <Slides>29</Slides>
  <Notes>8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 </vt:lpstr>
      <vt:lpstr>Prizes - an increasingly prominent alternative to patents</vt:lpstr>
      <vt:lpstr>Uncertainty about effectiveness  and especially mechanism</vt:lpstr>
      <vt:lpstr>This paper:  Do prizes encourage innovation? And if so, how? </vt:lpstr>
      <vt:lpstr>PowerPoint Presentation</vt:lpstr>
      <vt:lpstr>This paper:  Do prizes encourage innovation? And if so, how? </vt:lpstr>
      <vt:lpstr>PowerPoint Presentation</vt:lpstr>
      <vt:lpstr>For prize-winning technologies, patents per subclass and year increase from 0.21 before to 0.71 after award of prize</vt:lpstr>
      <vt:lpstr>For other exhibits, patents per subclass and year increase from 0.18 before to 0.42 after the prize</vt:lpstr>
      <vt:lpstr>Controlling for variation in patenting across technologies and over time, this implies a 43% increase in patenting for prize-winning technologies</vt:lpstr>
      <vt:lpstr>Controlling for variation in patenting across technologies and over time, this implies a 43% increase in patenting for prize-winning technologies</vt:lpstr>
      <vt:lpstr>Controlling for pre-trends increases estimate to 60%</vt:lpstr>
      <vt:lpstr>Controlling for trends at the level of five technologies (chemical, communication, medical, electrical, and mechanical) implies a 42% increase</vt:lpstr>
      <vt:lpstr>OLS yields slightly larger estimates: 0.26 additional patents per subclass and year; implying 50% increase (compared with 0.52 patents per subclass and year after 1851) </vt:lpstr>
      <vt:lpstr>With additional controls for pre-trends, OLS estimates 0.245 additional patents per subclass and year, implying an increase of 47 percent</vt:lpstr>
      <vt:lpstr>With additional controls for technology trends, OLS estimates 0.279 additional patents per subclass and year, implying an increase of 53 percent</vt:lpstr>
      <vt:lpstr>Estimates become statistically significant 3 years after 1851 and remain significant until 1865</vt:lpstr>
      <vt:lpstr>Controlling for broader technology trends</vt:lpstr>
      <vt:lpstr>32 percent increase in patenting compared with all subclasses in same class and 35 percent increase compared with all subclasses</vt:lpstr>
      <vt:lpstr>Does the prize encourage a fad in low-quality patents? – No.</vt:lpstr>
      <vt:lpstr>Controlling for patent quality implies a larger increase  of 54% (compared with 43% for raw patents)</vt:lpstr>
      <vt:lpstr>Controlling for quality</vt:lpstr>
      <vt:lpstr>Controlling for the quality of patents and for technology trends, estimates become statistically significant one year after 1851 and remain significant until 1865</vt:lpstr>
      <vt:lpstr>How did prizes encourage innovation?</vt:lpstr>
      <vt:lpstr>PowerPoint Presentation</vt:lpstr>
      <vt:lpstr>PowerPoint Presentation</vt:lpstr>
      <vt:lpstr>Technologies that were advertised in the Scientific American in 1851 produced 102% additional patents after 1851</vt:lpstr>
      <vt:lpstr>OLS estimates imply a 99% increase 0.380 additional patents  compared with 0.383 patents per subclass and year after 1851</vt:lpstr>
      <vt:lpstr>Conclusions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Jerry</dc:creator>
  <cp:lastModifiedBy>Petra Moser</cp:lastModifiedBy>
  <cp:revision>63</cp:revision>
  <dcterms:created xsi:type="dcterms:W3CDTF">2013-01-29T18:37:20Z</dcterms:created>
  <dcterms:modified xsi:type="dcterms:W3CDTF">2015-03-09T21:45:06Z</dcterms:modified>
</cp:coreProperties>
</file>